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620726037416975"/>
          <c:y val="6.1332073673042983E-2"/>
          <c:w val="0.54745817467336788"/>
          <c:h val="0.938667926326957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янв.25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Снижение спроса на продукцию</c:v>
                </c:pt>
                <c:pt idx="1">
                  <c:v>Недоступность заёмных финансовых ресурсов</c:v>
                </c:pt>
                <c:pt idx="2">
                  <c:v>Недостаток оборотных средств</c:v>
                </c:pt>
                <c:pt idx="3">
                  <c:v>Неплатежи со стороны контрагентов</c:v>
                </c:pt>
                <c:pt idx="4">
                  <c:v>Валютная нестабильность</c:v>
                </c:pt>
                <c:pt idx="5">
                  <c:v>Резкий рост цен на отечественную продукцию</c:v>
                </c:pt>
                <c:pt idx="6">
                  <c:v>Ухудшение условий поставки сырья и комплектующих</c:v>
                </c:pt>
                <c:pt idx="7">
                  <c:v>Рост фискальной нагрузки</c:v>
                </c:pt>
                <c:pt idx="8">
                  <c:v>Проблемы с доставкой</c:v>
                </c:pt>
                <c:pt idx="9">
                  <c:v>Влияние санкций на деятельность компании</c:v>
                </c:pt>
              </c:strCache>
            </c:strRef>
          </c:cat>
          <c:val>
            <c:numRef>
              <c:f>Лист1!$B$2:$B$11</c:f>
              <c:numCache>
                <c:formatCode>###0.0%</c:formatCode>
                <c:ptCount val="10"/>
                <c:pt idx="0">
                  <c:v>0.19230769230769235</c:v>
                </c:pt>
                <c:pt idx="1">
                  <c:v>0.25384615384615383</c:v>
                </c:pt>
                <c:pt idx="2">
                  <c:v>0.26153846153846155</c:v>
                </c:pt>
                <c:pt idx="3">
                  <c:v>0.2153846153846154</c:v>
                </c:pt>
                <c:pt idx="4">
                  <c:v>0.2076923076923077</c:v>
                </c:pt>
                <c:pt idx="5">
                  <c:v>0.22307692307692309</c:v>
                </c:pt>
                <c:pt idx="6">
                  <c:v>0.17692307692307693</c:v>
                </c:pt>
                <c:pt idx="7">
                  <c:v>0.17692307692307693</c:v>
                </c:pt>
                <c:pt idx="8">
                  <c:v>0.2</c:v>
                </c:pt>
                <c:pt idx="9">
                  <c:v>0.13846153846153847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8B8-47CC-B9D7-8B6F2F15D27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май.25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Снижение спроса на продукцию</c:v>
                </c:pt>
                <c:pt idx="1">
                  <c:v>Недоступность заёмных финансовых ресурсов</c:v>
                </c:pt>
                <c:pt idx="2">
                  <c:v>Недостаток оборотных средств</c:v>
                </c:pt>
                <c:pt idx="3">
                  <c:v>Неплатежи со стороны контрагентов</c:v>
                </c:pt>
                <c:pt idx="4">
                  <c:v>Валютная нестабильность</c:v>
                </c:pt>
                <c:pt idx="5">
                  <c:v>Резкий рост цен на отечественную продукцию</c:v>
                </c:pt>
                <c:pt idx="6">
                  <c:v>Ухудшение условий поставки сырья и комплектующих</c:v>
                </c:pt>
                <c:pt idx="7">
                  <c:v>Рост фискальной нагрузки</c:v>
                </c:pt>
                <c:pt idx="8">
                  <c:v>Проблемы с доставкой</c:v>
                </c:pt>
                <c:pt idx="9">
                  <c:v>Влияние санкций на деятельность компании</c:v>
                </c:pt>
              </c:strCache>
            </c:strRef>
          </c:cat>
          <c:val>
            <c:numRef>
              <c:f>Лист1!$C$2:$C$11</c:f>
              <c:numCache>
                <c:formatCode>###0.0%</c:formatCode>
                <c:ptCount val="10"/>
                <c:pt idx="0">
                  <c:v>0.38400000000000001</c:v>
                </c:pt>
                <c:pt idx="1">
                  <c:v>0.29099999999999998</c:v>
                </c:pt>
                <c:pt idx="2">
                  <c:v>0.27900000000000003</c:v>
                </c:pt>
                <c:pt idx="3">
                  <c:v>0.26700000000000002</c:v>
                </c:pt>
                <c:pt idx="4">
                  <c:v>0.17399999999999999</c:v>
                </c:pt>
                <c:pt idx="5">
                  <c:v>0.14000000000000001</c:v>
                </c:pt>
                <c:pt idx="6">
                  <c:v>0.14000000000000001</c:v>
                </c:pt>
                <c:pt idx="7">
                  <c:v>0.14000000000000001</c:v>
                </c:pt>
                <c:pt idx="8">
                  <c:v>0.128</c:v>
                </c:pt>
                <c:pt idx="9">
                  <c:v>0.128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8B8-47CC-B9D7-8B6F2F15D2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43723520"/>
        <c:axId val="143733504"/>
      </c:barChart>
      <c:catAx>
        <c:axId val="14372352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43733504"/>
        <c:crosses val="autoZero"/>
        <c:auto val="1"/>
        <c:lblAlgn val="ctr"/>
        <c:lblOffset val="100"/>
        <c:noMultiLvlLbl val="0"/>
      </c:catAx>
      <c:valAx>
        <c:axId val="143733504"/>
        <c:scaling>
          <c:orientation val="minMax"/>
        </c:scaling>
        <c:delete val="1"/>
        <c:axPos val="t"/>
        <c:numFmt formatCode="###0.0%" sourceLinked="1"/>
        <c:majorTickMark val="out"/>
        <c:minorTickMark val="none"/>
        <c:tickLblPos val="none"/>
        <c:crossAx val="14372352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8943820396624906"/>
          <c:y val="8.6790138431654604E-3"/>
          <c:w val="0.56577516807527584"/>
          <c:h val="3.718174200420428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5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 области производства готовой продукции</c:v>
                </c:pt>
                <c:pt idx="1">
                  <c:v>в сфере услуг</c:v>
                </c:pt>
                <c:pt idx="2">
                  <c:v>в области производства машин и оборудования</c:v>
                </c:pt>
                <c:pt idx="3">
                  <c:v>в области изготовления комплектующих, узлов</c:v>
                </c:pt>
                <c:pt idx="4">
                  <c:v>в области производства материалов</c:v>
                </c:pt>
                <c:pt idx="5">
                  <c:v>в сфере разработки ПО</c:v>
                </c:pt>
                <c:pt idx="6">
                  <c:v>в сфере добычи и переработки сырья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37.799999999999997</c:v>
                </c:pt>
                <c:pt idx="1">
                  <c:v>28.8</c:v>
                </c:pt>
                <c:pt idx="2">
                  <c:v>27.3</c:v>
                </c:pt>
                <c:pt idx="3">
                  <c:v>25</c:v>
                </c:pt>
                <c:pt idx="4">
                  <c:v>23.3</c:v>
                </c:pt>
                <c:pt idx="5">
                  <c:v>22.1</c:v>
                </c:pt>
                <c:pt idx="6">
                  <c:v>15.1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57-4299-A61C-21A30F5E3B4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Нет, но планируем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 области производства готовой продукции</c:v>
                </c:pt>
                <c:pt idx="1">
                  <c:v>в сфере услуг</c:v>
                </c:pt>
                <c:pt idx="2">
                  <c:v>в области производства машин и оборудования</c:v>
                </c:pt>
                <c:pt idx="3">
                  <c:v>в области изготовления комплектующих, узлов</c:v>
                </c:pt>
                <c:pt idx="4">
                  <c:v>в области производства материалов</c:v>
                </c:pt>
                <c:pt idx="5">
                  <c:v>в сфере разработки ПО</c:v>
                </c:pt>
                <c:pt idx="6">
                  <c:v>в сфере добычи и переработки сырья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14.6</c:v>
                </c:pt>
                <c:pt idx="1">
                  <c:v>16.2</c:v>
                </c:pt>
                <c:pt idx="2">
                  <c:v>19.3</c:v>
                </c:pt>
                <c:pt idx="3">
                  <c:v>20</c:v>
                </c:pt>
                <c:pt idx="4">
                  <c:v>8.1999999999999993</c:v>
                </c:pt>
                <c:pt idx="5">
                  <c:v>14.3</c:v>
                </c:pt>
                <c:pt idx="6">
                  <c:v>9.6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B57-4299-A61C-21A30F5E3B4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Нет, и не планируем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 области производства готовой продукции</c:v>
                </c:pt>
                <c:pt idx="1">
                  <c:v>в сфере услуг</c:v>
                </c:pt>
                <c:pt idx="2">
                  <c:v>в области производства машин и оборудования</c:v>
                </c:pt>
                <c:pt idx="3">
                  <c:v>в области изготовления комплектующих, узлов</c:v>
                </c:pt>
                <c:pt idx="4">
                  <c:v>в области производства материалов</c:v>
                </c:pt>
                <c:pt idx="5">
                  <c:v>в сфере разработки ПО</c:v>
                </c:pt>
                <c:pt idx="6">
                  <c:v>в сфере добычи и переработки сырья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47.6</c:v>
                </c:pt>
                <c:pt idx="1">
                  <c:v>55</c:v>
                </c:pt>
                <c:pt idx="2">
                  <c:v>53.4</c:v>
                </c:pt>
                <c:pt idx="3">
                  <c:v>55</c:v>
                </c:pt>
                <c:pt idx="4">
                  <c:v>68.5</c:v>
                </c:pt>
                <c:pt idx="5">
                  <c:v>63.6</c:v>
                </c:pt>
                <c:pt idx="6">
                  <c:v>75.3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B57-4299-A61C-21A30F5E3B4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25794560"/>
        <c:axId val="125808640"/>
      </c:barChart>
      <c:catAx>
        <c:axId val="1257945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25808640"/>
        <c:crosses val="autoZero"/>
        <c:auto val="1"/>
        <c:lblAlgn val="ctr"/>
        <c:lblOffset val="100"/>
        <c:noMultiLvlLbl val="0"/>
      </c:catAx>
      <c:valAx>
        <c:axId val="12580864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12579456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548672087282204"/>
          <c:y val="0.18521970705725699"/>
          <c:w val="0.66807207391269141"/>
          <c:h val="0.7415446071904128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Роботизация, цифровизация</c:v>
                </c:pt>
                <c:pt idx="1">
                  <c:v>Новые материалы</c:v>
                </c:pt>
                <c:pt idx="2">
                  <c:v>Беспилотные системы</c:v>
                </c:pt>
                <c:pt idx="3">
                  <c:v>Квантовые технологии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44.2</c:v>
                </c:pt>
                <c:pt idx="1">
                  <c:v>22.5</c:v>
                </c:pt>
                <c:pt idx="2">
                  <c:v>18.600000000000001</c:v>
                </c:pt>
                <c:pt idx="3">
                  <c:v>3.9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FC7-45DE-AA99-FCCE147D94A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Роботизация, цифровизация</c:v>
                </c:pt>
                <c:pt idx="1">
                  <c:v>Новые материалы</c:v>
                </c:pt>
                <c:pt idx="2">
                  <c:v>Беспилотные системы</c:v>
                </c:pt>
                <c:pt idx="3">
                  <c:v>Квантовые технологии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55.8</c:v>
                </c:pt>
                <c:pt idx="1">
                  <c:v>77.5</c:v>
                </c:pt>
                <c:pt idx="2">
                  <c:v>81.400000000000006</c:v>
                </c:pt>
                <c:pt idx="3">
                  <c:v>96.1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FC7-45DE-AA99-FCCE147D94A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25225216"/>
        <c:axId val="125231104"/>
      </c:barChart>
      <c:catAx>
        <c:axId val="125225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25231104"/>
        <c:crosses val="autoZero"/>
        <c:auto val="1"/>
        <c:lblAlgn val="ctr"/>
        <c:lblOffset val="100"/>
        <c:noMultiLvlLbl val="0"/>
      </c:catAx>
      <c:valAx>
        <c:axId val="125231104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1252252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0554664327508124"/>
          <c:y val="4.7872350450735145E-2"/>
          <c:w val="0.66562456001241588"/>
          <c:h val="0.15273265422827734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0088866853212"/>
          <c:y val="6.1676614982516864E-2"/>
          <c:w val="0.4930927492200548"/>
          <c:h val="0.8766467700349662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 российских поставщиков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2025</c:v>
                </c:pt>
              </c:numCache>
            </c:numRef>
          </c:cat>
          <c:val>
            <c:numRef>
              <c:f>Лист1!$B$2:$B$4</c:f>
              <c:numCache>
                <c:formatCode>0</c:formatCode>
                <c:ptCount val="3"/>
                <c:pt idx="0">
                  <c:v>36.486486486486484</c:v>
                </c:pt>
                <c:pt idx="1">
                  <c:v>37.037037037037038</c:v>
                </c:pt>
                <c:pt idx="2">
                  <c:v>56.756756756756758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FB8-421F-A6B5-9D67EFDA3F7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 новых поставщиков из "дружественных" стран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2025</c:v>
                </c:pt>
              </c:numCache>
            </c:numRef>
          </c:cat>
          <c:val>
            <c:numRef>
              <c:f>Лист1!$C$2:$C$4</c:f>
              <c:numCache>
                <c:formatCode>0</c:formatCode>
                <c:ptCount val="3"/>
                <c:pt idx="0">
                  <c:v>27.027027027027028</c:v>
                </c:pt>
                <c:pt idx="1">
                  <c:v>51.851851851851848</c:v>
                </c:pt>
                <c:pt idx="2">
                  <c:v>36.936936936936938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FB8-421F-A6B5-9D67EFDA3F7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 поставщиков из "недружественных" стран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2025</c:v>
                </c:pt>
              </c:numCache>
            </c:numRef>
          </c:cat>
          <c:val>
            <c:numRef>
              <c:f>Лист1!$D$2:$D$4</c:f>
              <c:numCache>
                <c:formatCode>0</c:formatCode>
                <c:ptCount val="3"/>
                <c:pt idx="0">
                  <c:v>29.72972972972973</c:v>
                </c:pt>
                <c:pt idx="1">
                  <c:v>10.185185185185185</c:v>
                </c:pt>
                <c:pt idx="2">
                  <c:v>5.4054054054054053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FB8-421F-A6B5-9D67EFDA3F7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организовали своё производство</c:v>
                </c:pt>
              </c:strCache>
            </c:strRef>
          </c:tx>
          <c:invertIfNegative val="0"/>
          <c:dLbls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FB8-421F-A6B5-9D67EFDA3F7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2025</c:v>
                </c:pt>
              </c:numCache>
            </c:numRef>
          </c:cat>
          <c:val>
            <c:numRef>
              <c:f>Лист1!$E$2:$E$4</c:f>
              <c:numCache>
                <c:formatCode>0</c:formatCode>
                <c:ptCount val="3"/>
                <c:pt idx="0">
                  <c:v>6.756756756756757</c:v>
                </c:pt>
                <c:pt idx="1">
                  <c:v>0.92592592592592582</c:v>
                </c:pt>
                <c:pt idx="2">
                  <c:v>0.90090090090090091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FB8-421F-A6B5-9D67EFDA3F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25318656"/>
        <c:axId val="125320192"/>
      </c:barChart>
      <c:catAx>
        <c:axId val="125318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25320192"/>
        <c:crosses val="autoZero"/>
        <c:auto val="1"/>
        <c:lblAlgn val="ctr"/>
        <c:lblOffset val="100"/>
        <c:noMultiLvlLbl val="0"/>
      </c:catAx>
      <c:valAx>
        <c:axId val="12532019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25318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8819039312162"/>
          <c:y val="1.8817500445554507E-2"/>
          <c:w val="0.34261576750141004"/>
          <c:h val="0.95839818154209078"/>
        </c:manualLayout>
      </c:layout>
      <c:overlay val="0"/>
      <c:txPr>
        <a:bodyPr/>
        <a:lstStyle/>
        <a:p>
          <a:pPr>
            <a:defRPr sz="13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36596468715925"/>
          <c:y val="6.6666666666666666E-2"/>
          <c:w val="0.50749948530701305"/>
          <c:h val="0.866666666666666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 российских поставщиков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2025</c:v>
                </c:pt>
              </c:numCache>
            </c:numRef>
          </c:cat>
          <c:val>
            <c:numRef>
              <c:f>Лист1!$B$2:$B$4</c:f>
              <c:numCache>
                <c:formatCode>0</c:formatCode>
                <c:ptCount val="3"/>
                <c:pt idx="0">
                  <c:v>33.333333333333329</c:v>
                </c:pt>
                <c:pt idx="1">
                  <c:v>34.545454545454547</c:v>
                </c:pt>
                <c:pt idx="2">
                  <c:v>40.517241379310342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C8-478F-A868-596236CF3FA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 новых поставщиков из "дружественных" стран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2025</c:v>
                </c:pt>
              </c:numCache>
            </c:numRef>
          </c:cat>
          <c:val>
            <c:numRef>
              <c:f>Лист1!$C$2:$C$4</c:f>
              <c:numCache>
                <c:formatCode>0</c:formatCode>
                <c:ptCount val="3"/>
                <c:pt idx="0">
                  <c:v>40.277777777777779</c:v>
                </c:pt>
                <c:pt idx="1">
                  <c:v>52.72727272727272</c:v>
                </c:pt>
                <c:pt idx="2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BC8-478F-A868-596236CF3FA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 поставщиков из "недружественных" стран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2025</c:v>
                </c:pt>
              </c:numCache>
            </c:numRef>
          </c:cat>
          <c:val>
            <c:numRef>
              <c:f>Лист1!$D$2:$D$4</c:f>
              <c:numCache>
                <c:formatCode>0</c:formatCode>
                <c:ptCount val="3"/>
                <c:pt idx="0">
                  <c:v>23.611111111111111</c:v>
                </c:pt>
                <c:pt idx="1">
                  <c:v>11.818181818181818</c:v>
                </c:pt>
                <c:pt idx="2">
                  <c:v>7.7586206896551726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BC8-478F-A868-596236CF3FA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организовали своё производство</c:v>
                </c:pt>
              </c:strCache>
            </c:strRef>
          </c:tx>
          <c:invertIfNegative val="0"/>
          <c:dLbls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C8-478F-A868-596236CF3FA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2025</c:v>
                </c:pt>
              </c:numCache>
            </c:numRef>
          </c:cat>
          <c:val>
            <c:numRef>
              <c:f>Лист1!$E$2:$E$4</c:f>
              <c:numCache>
                <c:formatCode>0</c:formatCode>
                <c:ptCount val="3"/>
                <c:pt idx="0">
                  <c:v>2.7777777777777777</c:v>
                </c:pt>
                <c:pt idx="1">
                  <c:v>0.90909090909090906</c:v>
                </c:pt>
                <c:pt idx="2">
                  <c:v>1.7241379310344827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BC8-478F-A868-596236CF3F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234377984"/>
        <c:axId val="234379520"/>
      </c:barChart>
      <c:catAx>
        <c:axId val="234377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34379520"/>
        <c:crosses val="autoZero"/>
        <c:auto val="1"/>
        <c:lblAlgn val="ctr"/>
        <c:lblOffset val="100"/>
        <c:noMultiLvlLbl val="0"/>
      </c:catAx>
      <c:valAx>
        <c:axId val="23437952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34377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94783700878022"/>
          <c:y val="9.6311450155897697E-3"/>
          <c:w val="0.33645137817596177"/>
          <c:h val="0.99036885498441019"/>
        </c:manualLayout>
      </c:layout>
      <c:overlay val="0"/>
      <c:txPr>
        <a:bodyPr/>
        <a:lstStyle/>
        <a:p>
          <a:pPr>
            <a:defRPr sz="13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280448044961526"/>
          <c:y val="9.3757429902747172E-2"/>
          <c:w val="0.5034151325309737"/>
          <c:h val="0.89602428402564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Фонд развития промышленности </c:v>
                </c:pt>
                <c:pt idx="1">
                  <c:v>Региональный ФРП</c:v>
                </c:pt>
                <c:pt idx="2">
                  <c:v>Российский экспортный центр</c:v>
                </c:pt>
                <c:pt idx="3">
                  <c:v>Фонд поддержки (развития) МСП региона</c:v>
                </c:pt>
                <c:pt idx="4">
                  <c:v>Особые экономические зоны</c:v>
                </c:pt>
                <c:pt idx="5">
                  <c:v>Агентство развития региона</c:v>
                </c:pt>
                <c:pt idx="6">
                  <c:v>Индустриальные парки, технопарки</c:v>
                </c:pt>
                <c:pt idx="7">
                  <c:v>Корпорация МСП</c:v>
                </c:pt>
                <c:pt idx="8">
                  <c:v>Промышленные кластеры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40.5</c:v>
                </c:pt>
                <c:pt idx="1">
                  <c:v>27.9</c:v>
                </c:pt>
                <c:pt idx="2">
                  <c:v>21.6</c:v>
                </c:pt>
                <c:pt idx="3">
                  <c:v>21.6</c:v>
                </c:pt>
                <c:pt idx="4">
                  <c:v>14.4</c:v>
                </c:pt>
                <c:pt idx="5">
                  <c:v>13.5</c:v>
                </c:pt>
                <c:pt idx="6">
                  <c:v>13.5</c:v>
                </c:pt>
                <c:pt idx="7">
                  <c:v>8.1</c:v>
                </c:pt>
                <c:pt idx="8">
                  <c:v>8.1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E1-46FF-A118-46B3162CFBC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Фонд развития промышленности </c:v>
                </c:pt>
                <c:pt idx="1">
                  <c:v>Региональный ФРП</c:v>
                </c:pt>
                <c:pt idx="2">
                  <c:v>Российский экспортный центр</c:v>
                </c:pt>
                <c:pt idx="3">
                  <c:v>Фонд поддержки (развития) МСП региона</c:v>
                </c:pt>
                <c:pt idx="4">
                  <c:v>Особые экономические зоны</c:v>
                </c:pt>
                <c:pt idx="5">
                  <c:v>Агентство развития региона</c:v>
                </c:pt>
                <c:pt idx="6">
                  <c:v>Индустриальные парки, технопарки</c:v>
                </c:pt>
                <c:pt idx="7">
                  <c:v>Корпорация МСП</c:v>
                </c:pt>
                <c:pt idx="8">
                  <c:v>Промышленные кластеры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38.4</c:v>
                </c:pt>
                <c:pt idx="1">
                  <c:v>20.2</c:v>
                </c:pt>
                <c:pt idx="2">
                  <c:v>24.7</c:v>
                </c:pt>
                <c:pt idx="3">
                  <c:v>14.6</c:v>
                </c:pt>
                <c:pt idx="4">
                  <c:v>10.1</c:v>
                </c:pt>
                <c:pt idx="5">
                  <c:v>11.2</c:v>
                </c:pt>
                <c:pt idx="6">
                  <c:v>9</c:v>
                </c:pt>
                <c:pt idx="7">
                  <c:v>13.5</c:v>
                </c:pt>
                <c:pt idx="8">
                  <c:v>7.9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4E1-46FF-A118-46B3162CFB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34525440"/>
        <c:axId val="234526976"/>
      </c:barChart>
      <c:catAx>
        <c:axId val="23452544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234526976"/>
        <c:crosses val="autoZero"/>
        <c:auto val="1"/>
        <c:lblAlgn val="ctr"/>
        <c:lblOffset val="100"/>
        <c:noMultiLvlLbl val="0"/>
      </c:catAx>
      <c:valAx>
        <c:axId val="23452697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one"/>
        <c:spPr>
          <a:ln w="9525">
            <a:noFill/>
          </a:ln>
        </c:spPr>
        <c:crossAx val="2345254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7046491252409567"/>
          <c:y val="5.2511978618157438E-3"/>
          <c:w val="0.26868975870156497"/>
          <c:h val="4.2003435232360664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497323121854723"/>
          <c:y val="4.4812714088705012E-2"/>
          <c:w val="0.50450918635170605"/>
          <c:h val="0.932098765432098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Сколково</c:v>
                </c:pt>
                <c:pt idx="1">
                  <c:v>Центр поддержки инжиниринга и инноваций</c:v>
                </c:pt>
                <c:pt idx="2">
                  <c:v>Агентство по технологическому развитию</c:v>
                </c:pt>
                <c:pt idx="3">
                  <c:v>Фонд содействия развитию малых форм предприятий в научно-технической сфере</c:v>
                </c:pt>
                <c:pt idx="4">
                  <c:v>Российский фонд развития информационных технологий </c:v>
                </c:pt>
                <c:pt idx="5">
                  <c:v>Платформа/Фонд НТИ</c:v>
                </c:pt>
              </c:strCache>
            </c:strRef>
          </c:cat>
          <c:val>
            <c:numRef>
              <c:f>Лист1!$B$2:$B$7</c:f>
              <c:numCache>
                <c:formatCode>0</c:formatCode>
                <c:ptCount val="6"/>
                <c:pt idx="0">
                  <c:v>14.0625</c:v>
                </c:pt>
                <c:pt idx="1">
                  <c:v>10.15625</c:v>
                </c:pt>
                <c:pt idx="2">
                  <c:v>8.59375</c:v>
                </c:pt>
                <c:pt idx="3">
                  <c:v>7.03125</c:v>
                </c:pt>
                <c:pt idx="4">
                  <c:v>5.46875</c:v>
                </c:pt>
                <c:pt idx="5">
                  <c:v>5.46875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ED-4A6A-9B90-1799DE1A0A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4560128"/>
        <c:axId val="234615168"/>
      </c:barChart>
      <c:catAx>
        <c:axId val="23456012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234615168"/>
        <c:crosses val="autoZero"/>
        <c:auto val="1"/>
        <c:lblAlgn val="ctr"/>
        <c:lblOffset val="100"/>
        <c:noMultiLvlLbl val="0"/>
      </c:catAx>
      <c:valAx>
        <c:axId val="234615168"/>
        <c:scaling>
          <c:orientation val="minMax"/>
        </c:scaling>
        <c:delete val="1"/>
        <c:axPos val="t"/>
        <c:numFmt formatCode="0" sourceLinked="1"/>
        <c:majorTickMark val="out"/>
        <c:minorTickMark val="none"/>
        <c:tickLblPos val="nextTo"/>
        <c:crossAx val="23456012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761F-B4E1-44FD-8B36-6EC62F28A6DC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76B4-7F14-4521-8382-FFF616853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707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761F-B4E1-44FD-8B36-6EC62F28A6DC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76B4-7F14-4521-8382-FFF616853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594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761F-B4E1-44FD-8B36-6EC62F28A6DC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76B4-7F14-4521-8382-FFF616853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46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761F-B4E1-44FD-8B36-6EC62F28A6DC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76B4-7F14-4521-8382-FFF616853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83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761F-B4E1-44FD-8B36-6EC62F28A6DC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76B4-7F14-4521-8382-FFF616853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205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761F-B4E1-44FD-8B36-6EC62F28A6DC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76B4-7F14-4521-8382-FFF616853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92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761F-B4E1-44FD-8B36-6EC62F28A6DC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76B4-7F14-4521-8382-FFF616853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278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761F-B4E1-44FD-8B36-6EC62F28A6DC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76B4-7F14-4521-8382-FFF616853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11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761F-B4E1-44FD-8B36-6EC62F28A6DC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76B4-7F14-4521-8382-FFF616853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858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761F-B4E1-44FD-8B36-6EC62F28A6DC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76B4-7F14-4521-8382-FFF616853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05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761F-B4E1-44FD-8B36-6EC62F28A6DC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76B4-7F14-4521-8382-FFF616853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51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1761F-B4E1-44FD-8B36-6EC62F28A6DC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776B4-7F14-4521-8382-FFF616853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82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1865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Итоги развития промышленности и задачи на перспективу: взгляд РСПП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50912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Президент Российского союза промышленников и предпринимателей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Александр Шохин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32656"/>
            <a:ext cx="1114425" cy="1095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3298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935794728"/>
              </p:ext>
            </p:extLst>
          </p:nvPr>
        </p:nvGraphicFramePr>
        <p:xfrm>
          <a:off x="226907" y="620688"/>
          <a:ext cx="8496945" cy="5853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520" y="44624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</a:rPr>
              <a:t>Главные ограничения деятельности компаний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92280" y="60932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Garamond" panose="02020404030301010803" pitchFamily="18" charset="0"/>
              </a:rPr>
              <a:t>Опрос РСПП</a:t>
            </a:r>
            <a:endParaRPr lang="ru-RU" dirty="0">
              <a:latin typeface="Garamond" panose="02020404030301010803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211" y="222344"/>
            <a:ext cx="1114425" cy="1095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0733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288952999"/>
              </p:ext>
            </p:extLst>
          </p:nvPr>
        </p:nvGraphicFramePr>
        <p:xfrm>
          <a:off x="168704" y="1484784"/>
          <a:ext cx="8496944" cy="460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2483" y="332656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</a:rPr>
              <a:t>Воспользовались ли компании возможностью занять конкурентные ниши на рынках, которые ранее занимали иностранные компании, ушедшие из России, в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</a:rPr>
              <a:t>% (май 2025 г.)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92280" y="60932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Garamond" panose="02020404030301010803" pitchFamily="18" charset="0"/>
              </a:rPr>
              <a:t>Опрос РСПП</a:t>
            </a:r>
            <a:endParaRPr lang="ru-RU" dirty="0">
              <a:latin typeface="Garamond" panose="02020404030301010803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76672"/>
            <a:ext cx="1114425" cy="1095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271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988042371"/>
              </p:ext>
            </p:extLst>
          </p:nvPr>
        </p:nvGraphicFramePr>
        <p:xfrm>
          <a:off x="256918" y="643689"/>
          <a:ext cx="8496944" cy="2265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92922" y="116632"/>
            <a:ext cx="6871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Ведут ли компании проекты в сферах, относящихся к приоритетным направлениям технологического лидерства страны на долгосрочную перспективу, 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4916" y="2775523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latin typeface="Garamond" panose="02020404030301010803" pitchFamily="18" charset="0"/>
              </a:defRPr>
            </a:lvl1pPr>
          </a:lstStyle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У кого в данный момент компании покупают аналог продукции, поставляемой ранее иностранными контрагентами, ушедшими с российского рынка, в %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653364548"/>
              </p:ext>
            </p:extLst>
          </p:nvPr>
        </p:nvGraphicFramePr>
        <p:xfrm>
          <a:off x="41488" y="3706452"/>
          <a:ext cx="4350491" cy="2950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4003" y="3359272"/>
            <a:ext cx="4752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latin typeface="Garamond" panose="02020404030301010803" pitchFamily="18" charset="0"/>
              </a:defRPr>
            </a:lvl1pPr>
          </a:lstStyle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Замена поставщиков комплектующих,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узлов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51456" y="3367898"/>
            <a:ext cx="4392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latin typeface="Garamond" panose="02020404030301010803" pitchFamily="18" charset="0"/>
              </a:defRPr>
            </a:lvl1pPr>
          </a:lstStyle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Замена поставщиков машин и оборудования 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687570776"/>
              </p:ext>
            </p:extLst>
          </p:nvPr>
        </p:nvGraphicFramePr>
        <p:xfrm>
          <a:off x="4391980" y="3706452"/>
          <a:ext cx="4716524" cy="28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084105" y="638132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Garamond" panose="02020404030301010803" pitchFamily="18" charset="0"/>
              </a:rPr>
              <a:t>Опрос РСПП</a:t>
            </a:r>
            <a:endParaRPr lang="ru-RU" dirty="0">
              <a:latin typeface="Garamond" panose="02020404030301010803" pitchFamily="18" charset="0"/>
            </a:endParaRPr>
          </a:p>
        </p:txBody>
      </p:sp>
      <p:pic>
        <p:nvPicPr>
          <p:cNvPr id="12" name="Рисунок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201" y="116632"/>
            <a:ext cx="1006570" cy="9732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7840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847572808"/>
              </p:ext>
            </p:extLst>
          </p:nvPr>
        </p:nvGraphicFramePr>
        <p:xfrm>
          <a:off x="107504" y="511066"/>
          <a:ext cx="8856984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269434404"/>
              </p:ext>
            </p:extLst>
          </p:nvPr>
        </p:nvGraphicFramePr>
        <p:xfrm>
          <a:off x="276208" y="4005064"/>
          <a:ext cx="8856984" cy="2767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9512" y="116632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</a:rPr>
              <a:t>Институты развития, к которым обращались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</a:rPr>
              <a:t>за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</a:rPr>
              <a:t>поддержкой, %</a:t>
            </a:r>
            <a:endParaRPr lang="ru-RU" dirty="0">
              <a:solidFill>
                <a:schemeClr val="tx2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717031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r>
              <a:rPr lang="ru-RU" dirty="0" smtClean="0"/>
              <a:t>Институты развития инноваций, к которым обращались за поддержкой, </a:t>
            </a:r>
            <a:r>
              <a:rPr lang="ru-RU" dirty="0"/>
              <a:t>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92280" y="60932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Garamond" panose="02020404030301010803" pitchFamily="18" charset="0"/>
              </a:rPr>
              <a:t>Опрос РСПП</a:t>
            </a:r>
            <a:endParaRPr lang="ru-RU" dirty="0">
              <a:latin typeface="Garamond" panose="02020404030301010803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1" y="116632"/>
            <a:ext cx="970409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65417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129</Words>
  <Application>Microsoft Office PowerPoint</Application>
  <PresentationFormat>Экран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Итоги развития промышленности и задачи на перспективу: взгляд РСПП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Глухова Мария Николаевна</dc:creator>
  <cp:lastModifiedBy>Глухова Мария Николаевна</cp:lastModifiedBy>
  <cp:revision>6</cp:revision>
  <dcterms:created xsi:type="dcterms:W3CDTF">2025-07-04T12:29:27Z</dcterms:created>
  <dcterms:modified xsi:type="dcterms:W3CDTF">2025-07-04T15:10:35Z</dcterms:modified>
</cp:coreProperties>
</file>